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6"/>
  </p:notesMasterIdLst>
  <p:handoutMasterIdLst>
    <p:handoutMasterId r:id="rId17"/>
  </p:handoutMasterIdLst>
  <p:sldIdLst>
    <p:sldId id="370" r:id="rId2"/>
    <p:sldId id="345" r:id="rId3"/>
    <p:sldId id="351" r:id="rId4"/>
    <p:sldId id="353" r:id="rId5"/>
    <p:sldId id="306" r:id="rId6"/>
    <p:sldId id="321" r:id="rId7"/>
    <p:sldId id="319" r:id="rId8"/>
    <p:sldId id="385" r:id="rId9"/>
    <p:sldId id="334" r:id="rId10"/>
    <p:sldId id="335" r:id="rId11"/>
    <p:sldId id="386" r:id="rId12"/>
    <p:sldId id="383" r:id="rId13"/>
    <p:sldId id="378" r:id="rId14"/>
    <p:sldId id="354" r:id="rId15"/>
  </p:sldIdLst>
  <p:sldSz cx="12188825" cy="6858000"/>
  <p:notesSz cx="7010400" cy="92964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6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3901" autoAdjust="0"/>
  </p:normalViewPr>
  <p:slideViewPr>
    <p:cSldViewPr>
      <p:cViewPr varScale="1">
        <p:scale>
          <a:sx n="83" d="100"/>
          <a:sy n="83" d="100"/>
        </p:scale>
        <p:origin x="672" y="7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2023-2024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Projected Expenditures by Function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8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(Note: Fund 10 Expenditures only)</a:t>
            </a:r>
          </a:p>
        </c:rich>
      </c:tx>
      <c:layout>
        <c:manualLayout>
          <c:xMode val="edge"/>
          <c:yMode val="edge"/>
          <c:x val="0.21181262729124237"/>
          <c:y val="3.6666666666666667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1921824104234531"/>
          <c:y val="0.52835267641827877"/>
          <c:w val="0.3631921824104235"/>
          <c:h val="0.2293823814693991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6839007649502023E-2"/>
                  <c:y val="9.5122247178046362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893682077927642E-2"/>
                  <c:y val="-7.4990091431979863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170650696350255E-2"/>
                  <c:y val="-5.2608102245924326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'chart format'!$A$13:$A$15</c:f>
              <c:strCache>
                <c:ptCount val="3"/>
                <c:pt idx="0">
                  <c:v>Instruction</c:v>
                </c:pt>
                <c:pt idx="1">
                  <c:v>Support Services</c:v>
                </c:pt>
                <c:pt idx="2">
                  <c:v>Non-Program Transactions</c:v>
                </c:pt>
              </c:strCache>
            </c:strRef>
          </c:cat>
          <c:val>
            <c:numRef>
              <c:f>'chart format'!$B$13:$B$15</c:f>
              <c:numCache>
                <c:formatCode>_(* #,##0_);_(* \(#,##0\);_(* "-"??_);_(@_)</c:formatCode>
                <c:ptCount val="3"/>
                <c:pt idx="0">
                  <c:v>11987988</c:v>
                </c:pt>
                <c:pt idx="1">
                  <c:v>12984133</c:v>
                </c:pt>
                <c:pt idx="2">
                  <c:v>1080648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2023-2024 Expenditures by Object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5.6949037620297363E-2"/>
                  <c:y val="7.754702537182851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4126093613298336E-2"/>
                  <c:y val="-2.32706328375619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Calculation!$A$5:$A$6</c:f>
              <c:strCache>
                <c:ptCount val="2"/>
                <c:pt idx="0">
                  <c:v>Salaries &amp; Fringe</c:v>
                </c:pt>
                <c:pt idx="1">
                  <c:v>Non-Salary</c:v>
                </c:pt>
              </c:strCache>
            </c:strRef>
          </c:cat>
          <c:val>
            <c:numRef>
              <c:f>Calculation!$B$5:$B$6</c:f>
              <c:numCache>
                <c:formatCode>"$"#,##0.00</c:formatCode>
                <c:ptCount val="2"/>
                <c:pt idx="0">
                  <c:v>21543921</c:v>
                </c:pt>
                <c:pt idx="1">
                  <c:v>7122076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15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2023-2024 Projected Revenues by Source</a:t>
            </a:r>
          </a:p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9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(Note:  Fund 10 Revenues only)</a:t>
            </a:r>
          </a:p>
        </c:rich>
      </c:tx>
      <c:layout>
        <c:manualLayout>
          <c:xMode val="edge"/>
          <c:yMode val="edge"/>
          <c:x val="0.26349239678373537"/>
          <c:y val="3.426789600017946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4430416988002949"/>
          <c:y val="0.48238015163647252"/>
          <c:w val="0.31012691772282069"/>
          <c:h val="0.21365696214035546"/>
        </c:manualLayout>
      </c:layout>
      <c:pie3DChart>
        <c:varyColors val="1"/>
        <c:ser>
          <c:idx val="0"/>
          <c:order val="0"/>
          <c:tx>
            <c:v>Revenues by Source</c:v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FF99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3217454771780721E-2"/>
                  <c:y val="-9.7570457328232774E-2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5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0261226339139051E-2"/>
                  <c:y val="0.29201183917416718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5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1597245755672946"/>
                  <c:y val="0.11631979372622461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5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1521167869411457E-2"/>
                  <c:y val="-1.1150072135445388E-2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5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8276188577693607E-2"/>
                  <c:y val="-9.7326476811543938E-2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5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1311179485464727E-2"/>
                  <c:y val="-9.3447018377698782E-2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5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'chart format'!$A$3:$A$8</c:f>
              <c:strCache>
                <c:ptCount val="6"/>
                <c:pt idx="0">
                  <c:v>Property Taxes/Local Sources</c:v>
                </c:pt>
                <c:pt idx="1">
                  <c:v>Inter-district Payments</c:v>
                </c:pt>
                <c:pt idx="2">
                  <c:v>Intermediate Sources</c:v>
                </c:pt>
                <c:pt idx="3">
                  <c:v>State Sources</c:v>
                </c:pt>
                <c:pt idx="4">
                  <c:v>Federal Sources</c:v>
                </c:pt>
                <c:pt idx="5">
                  <c:v>Other Sources</c:v>
                </c:pt>
              </c:strCache>
            </c:strRef>
          </c:cat>
          <c:val>
            <c:numRef>
              <c:f>'chart format'!$B$3:$B$8</c:f>
              <c:numCache>
                <c:formatCode>#,##0_);[Red]\(#,##0\)</c:formatCode>
                <c:ptCount val="6"/>
                <c:pt idx="0">
                  <c:v>11234254</c:v>
                </c:pt>
                <c:pt idx="1">
                  <c:v>995845</c:v>
                </c:pt>
                <c:pt idx="2">
                  <c:v>10000</c:v>
                </c:pt>
                <c:pt idx="3">
                  <c:v>14854013</c:v>
                </c:pt>
                <c:pt idx="4">
                  <c:v>1521721</c:v>
                </c:pt>
                <c:pt idx="5">
                  <c:v>50164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2021-2022 Surrounding Schools </a:t>
            </a:r>
          </a:p>
          <a:p>
            <a:pPr>
              <a:defRPr sz="11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Current Educational Cost Comparison</a:t>
            </a:r>
          </a:p>
          <a:p>
            <a:pPr>
              <a:defRPr sz="11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b="1" i="1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*</a:t>
            </a:r>
            <a:r>
              <a:rPr lang="en-US" sz="925" b="1" i="1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most current information available from DPI - </a:t>
            </a:r>
          </a:p>
          <a:p>
            <a:pPr>
              <a:defRPr sz="11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925" b="1" i="1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based upon 21-22 audited annual report</a:t>
            </a:r>
          </a:p>
        </c:rich>
      </c:tx>
      <c:layout>
        <c:manualLayout>
          <c:xMode val="edge"/>
          <c:yMode val="edge"/>
          <c:x val="0.24125874125874125"/>
          <c:y val="3.571428571428571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244773463692063"/>
          <c:y val="0.40000022449725242"/>
          <c:w val="0.82237860519733341"/>
          <c:h val="0.3885059651726188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-3.8344070627535196E-3"/>
                  <c:y val="-8.069866266716660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0126828552024549E-3"/>
                  <c:y val="-6.87417197850268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5570177853640715E-3"/>
                  <c:y val="-2.728221472315960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'CESA CEC Charts'!$A$4:$A$6</c:f>
              <c:strCache>
                <c:ptCount val="3"/>
                <c:pt idx="0">
                  <c:v>State Average</c:v>
                </c:pt>
                <c:pt idx="1">
                  <c:v>Surrounding Schools</c:v>
                </c:pt>
                <c:pt idx="2">
                  <c:v>Waupaca</c:v>
                </c:pt>
              </c:strCache>
            </c:strRef>
          </c:cat>
          <c:val>
            <c:numRef>
              <c:f>'CESA CEC Charts'!$B$4:$B$6</c:f>
              <c:numCache>
                <c:formatCode>"$"#,##0</c:formatCode>
                <c:ptCount val="3"/>
                <c:pt idx="0">
                  <c:v>13938</c:v>
                </c:pt>
                <c:pt idx="1">
                  <c:v>12912</c:v>
                </c:pt>
                <c:pt idx="2">
                  <c:v>13057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0393600"/>
        <c:axId val="290390856"/>
      </c:barChart>
      <c:catAx>
        <c:axId val="290393600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0390856"/>
        <c:crossesAt val="8500"/>
        <c:auto val="1"/>
        <c:lblAlgn val="ctr"/>
        <c:lblOffset val="100"/>
        <c:tickLblSkip val="1"/>
        <c:tickMarkSkip val="1"/>
        <c:noMultiLvlLbl val="0"/>
      </c:catAx>
      <c:valAx>
        <c:axId val="290390856"/>
        <c:scaling>
          <c:orientation val="minMax"/>
          <c:max val="14000"/>
          <c:min val="10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&quot;$&quot;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0393600"/>
        <c:crosses val="autoZero"/>
        <c:crossBetween val="between"/>
        <c:majorUnit val="1000"/>
        <c:minorUnit val="5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2021-2021 Surrounding Schools</a:t>
            </a:r>
          </a:p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Total Educational Cost Comparison</a:t>
            </a:r>
          </a:p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925" b="1" i="1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*most current information available from DPI - </a:t>
            </a:r>
          </a:p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925" b="1" i="1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based upon 21-22 audited annual report</a:t>
            </a:r>
          </a:p>
        </c:rich>
      </c:tx>
      <c:layout>
        <c:manualLayout>
          <c:xMode val="edge"/>
          <c:yMode val="edge"/>
          <c:x val="0.25744326617666663"/>
          <c:y val="3.333333333333333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126063350443139"/>
          <c:y val="0.40281041960466935"/>
          <c:w val="0.82353011574634871"/>
          <c:h val="0.3957846564720298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2.7846344075642035E-3"/>
                  <c:y val="-0.14242456056629285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844505426313829E-3"/>
                  <c:y val="-9.426739839338256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008632458595918E-3"/>
                  <c:y val="-7.419867971049080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'CESA CEC Charts'!$A$11:$A$13</c:f>
              <c:strCache>
                <c:ptCount val="3"/>
                <c:pt idx="0">
                  <c:v>State Average</c:v>
                </c:pt>
                <c:pt idx="1">
                  <c:v>Surrounding Schools</c:v>
                </c:pt>
                <c:pt idx="2">
                  <c:v>Waupaca</c:v>
                </c:pt>
              </c:strCache>
            </c:strRef>
          </c:cat>
          <c:val>
            <c:numRef>
              <c:f>'CESA CEC Charts'!$B$11:$B$13</c:f>
              <c:numCache>
                <c:formatCode>"$"#,##0</c:formatCode>
                <c:ptCount val="3"/>
                <c:pt idx="0">
                  <c:v>16919</c:v>
                </c:pt>
                <c:pt idx="1">
                  <c:v>15594</c:v>
                </c:pt>
                <c:pt idx="2">
                  <c:v>14531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0390072"/>
        <c:axId val="290390464"/>
      </c:barChart>
      <c:catAx>
        <c:axId val="290390072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1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0390464"/>
        <c:crossesAt val="9400"/>
        <c:auto val="1"/>
        <c:lblAlgn val="ctr"/>
        <c:lblOffset val="100"/>
        <c:tickLblSkip val="1"/>
        <c:tickMarkSkip val="1"/>
        <c:noMultiLvlLbl val="0"/>
      </c:catAx>
      <c:valAx>
        <c:axId val="290390464"/>
        <c:scaling>
          <c:orientation val="minMax"/>
          <c:max val="17000"/>
          <c:min val="11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&quot;$&quot;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0390072"/>
        <c:crosses val="autoZero"/>
        <c:crossBetween val="between"/>
        <c:majorUnit val="1000"/>
        <c:minorUnit val="8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2021-2022 CESA 5</a:t>
            </a:r>
          </a:p>
          <a:p>
            <a:pPr>
              <a:defRPr sz="11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Current Educational Cost Comparison</a:t>
            </a:r>
          </a:p>
          <a:p>
            <a:pPr>
              <a:defRPr sz="11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b="1" i="1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*</a:t>
            </a:r>
            <a:r>
              <a:rPr lang="en-US" sz="925" b="1" i="1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most current information available from DPI - </a:t>
            </a:r>
          </a:p>
          <a:p>
            <a:pPr>
              <a:defRPr sz="11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925" b="1" i="1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based upon 21-22 audited annual report</a:t>
            </a:r>
          </a:p>
        </c:rich>
      </c:tx>
      <c:layout>
        <c:manualLayout>
          <c:xMode val="edge"/>
          <c:yMode val="edge"/>
          <c:x val="0.24125874125874125"/>
          <c:y val="3.571428571428571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244773463692063"/>
          <c:y val="0.40000022449725242"/>
          <c:w val="0.82237860519733341"/>
          <c:h val="0.4482761136607139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1.6142650000917718E-3"/>
                  <c:y val="-0.2083420822397200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802819228016079E-3"/>
                  <c:y val="-0.1808155230596175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5570177853642424E-3"/>
                  <c:y val="-0.15921884764404448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'CESA CEC Charts'!$A$4:$A$6</c:f>
              <c:strCache>
                <c:ptCount val="3"/>
                <c:pt idx="0">
                  <c:v>State Average</c:v>
                </c:pt>
                <c:pt idx="1">
                  <c:v>CESA 5 Avg.</c:v>
                </c:pt>
                <c:pt idx="2">
                  <c:v>Waupaca</c:v>
                </c:pt>
              </c:strCache>
            </c:strRef>
          </c:cat>
          <c:val>
            <c:numRef>
              <c:f>'CESA CEC Charts'!$B$4:$B$6</c:f>
              <c:numCache>
                <c:formatCode>"$"#,##0</c:formatCode>
                <c:ptCount val="3"/>
                <c:pt idx="0">
                  <c:v>13938</c:v>
                </c:pt>
                <c:pt idx="1">
                  <c:v>13398</c:v>
                </c:pt>
                <c:pt idx="2">
                  <c:v>13057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0392816"/>
        <c:axId val="290391640"/>
      </c:barChart>
      <c:catAx>
        <c:axId val="290392816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0391640"/>
        <c:crossesAt val="8300"/>
        <c:auto val="1"/>
        <c:lblAlgn val="ctr"/>
        <c:lblOffset val="100"/>
        <c:tickLblSkip val="1"/>
        <c:tickMarkSkip val="1"/>
        <c:noMultiLvlLbl val="0"/>
      </c:catAx>
      <c:valAx>
        <c:axId val="290391640"/>
        <c:scaling>
          <c:orientation val="minMax"/>
          <c:max val="14800"/>
          <c:min val="118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&quot;$&quot;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0392816"/>
        <c:crosses val="autoZero"/>
        <c:crossBetween val="between"/>
        <c:majorUnit val="400"/>
        <c:min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2021-2022 CESA 5 </a:t>
            </a:r>
          </a:p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Total Educational Cost Comparison</a:t>
            </a:r>
          </a:p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925" b="1" i="1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*most current information available from DPI - </a:t>
            </a:r>
          </a:p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925" b="1" i="1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based upon 21-22 audited annual report</a:t>
            </a:r>
          </a:p>
        </c:rich>
      </c:tx>
      <c:layout>
        <c:manualLayout>
          <c:xMode val="edge"/>
          <c:yMode val="edge"/>
          <c:x val="0.25744326617666663"/>
          <c:y val="3.333333333333333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126063350443139"/>
          <c:y val="0.26229508196721313"/>
          <c:w val="0.82353011574634871"/>
          <c:h val="0.6042154566744731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4.4954976074575615E-4"/>
                  <c:y val="-0.18371335401256661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844505426313829E-3"/>
                  <c:y val="-0.11850982263580681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422140095902687E-4"/>
                  <c:y val="-4.509281794321164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'CESA CEC Charts'!$A$11:$A$13</c:f>
              <c:strCache>
                <c:ptCount val="3"/>
                <c:pt idx="0">
                  <c:v>State Average</c:v>
                </c:pt>
                <c:pt idx="1">
                  <c:v>CESA 5 Avg.</c:v>
                </c:pt>
                <c:pt idx="2">
                  <c:v>Waupaca</c:v>
                </c:pt>
              </c:strCache>
            </c:strRef>
          </c:cat>
          <c:val>
            <c:numRef>
              <c:f>'CESA CEC Charts'!$B$11:$B$13</c:f>
              <c:numCache>
                <c:formatCode>"$"#,##0</c:formatCode>
                <c:ptCount val="3"/>
                <c:pt idx="0">
                  <c:v>16919</c:v>
                </c:pt>
                <c:pt idx="1">
                  <c:v>16150</c:v>
                </c:pt>
                <c:pt idx="2">
                  <c:v>14531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3996792"/>
        <c:axId val="383996400"/>
      </c:barChart>
      <c:catAx>
        <c:axId val="383996792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1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83996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3996400"/>
        <c:scaling>
          <c:orientation val="minMax"/>
          <c:max val="17200"/>
          <c:min val="132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&quot;$&quot;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83996792"/>
        <c:crosses val="autoZero"/>
        <c:crossBetween val="between"/>
        <c:majorUnit val="400"/>
        <c:minorUnit val="1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54C6E1-AF92-4FB7-A013-0B520EBC30AE}" type="datetimeFigureOut">
              <a:rPr lang="en-US"/>
              <a:t>11/17/2023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A52D9BF-D574-4807-B36C-9E2A025BE82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5C10850-0874-4A61-99B4-D613C5E8D9EA}" type="datetimeFigureOut">
              <a:rPr lang="en-US"/>
              <a:t>11/17/2023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11EC53-F507-411E-9ADC-FBCFECE09D3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0556" y="609601"/>
            <a:ext cx="8673963" cy="3200400"/>
          </a:xfrm>
        </p:spPr>
        <p:txBody>
          <a:bodyPr anchor="b">
            <a:normAutofit/>
          </a:bodyPr>
          <a:lstStyle>
            <a:lvl1pPr algn="ctr">
              <a:defRPr sz="4799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0556" y="3886200"/>
            <a:ext cx="8673963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99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57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6" y="4732865"/>
            <a:ext cx="9903420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096" y="932112"/>
            <a:ext cx="8223802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116" y="5299603"/>
            <a:ext cx="990342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11/17/2023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005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5" y="609602"/>
            <a:ext cx="9903419" cy="3124199"/>
          </a:xfrm>
        </p:spPr>
        <p:txBody>
          <a:bodyPr anchor="ctr">
            <a:normAutofit/>
          </a:bodyPr>
          <a:lstStyle>
            <a:lvl1pPr algn="l">
              <a:defRPr sz="3199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114" y="4343400"/>
            <a:ext cx="990342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99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938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394" y="786824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5094" y="274320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609602"/>
            <a:ext cx="9293977" cy="2743199"/>
          </a:xfrm>
        </p:spPr>
        <p:txBody>
          <a:bodyPr anchor="ctr">
            <a:normAutofit/>
          </a:bodyPr>
          <a:lstStyle>
            <a:lvl1pPr algn="l">
              <a:defRPr sz="3199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376" y="3352800"/>
            <a:ext cx="88369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114" y="4343400"/>
            <a:ext cx="990342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1999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203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5" y="3308581"/>
            <a:ext cx="9903420" cy="1468800"/>
          </a:xfrm>
        </p:spPr>
        <p:txBody>
          <a:bodyPr anchor="b">
            <a:normAutofit/>
          </a:bodyPr>
          <a:lstStyle>
            <a:lvl1pPr algn="l">
              <a:defRPr sz="3199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113" y="4777381"/>
            <a:ext cx="990342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999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66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394" y="786824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5094" y="274320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609602"/>
            <a:ext cx="9293977" cy="2743199"/>
          </a:xfrm>
        </p:spPr>
        <p:txBody>
          <a:bodyPr anchor="ctr">
            <a:normAutofit/>
          </a:bodyPr>
          <a:lstStyle>
            <a:lvl1pPr algn="l">
              <a:defRPr sz="3199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115" y="3886200"/>
            <a:ext cx="990342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9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114" y="4775200"/>
            <a:ext cx="990342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897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5" y="609602"/>
            <a:ext cx="990341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115" y="3505200"/>
            <a:ext cx="990342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799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114" y="4343400"/>
            <a:ext cx="990342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0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116" y="609600"/>
            <a:ext cx="990341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56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597" y="609600"/>
            <a:ext cx="220993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115" y="609600"/>
            <a:ext cx="7541835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44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02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557" y="3308581"/>
            <a:ext cx="8684538" cy="1468800"/>
          </a:xfrm>
        </p:spPr>
        <p:txBody>
          <a:bodyPr anchor="b"/>
          <a:lstStyle>
            <a:lvl1pPr algn="r">
              <a:defRPr sz="3999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0555" y="4777381"/>
            <a:ext cx="8684539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999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60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115" y="2667000"/>
            <a:ext cx="4875530" cy="3124201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9005" y="2667000"/>
            <a:ext cx="4875530" cy="3124200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81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908" y="2658533"/>
            <a:ext cx="4587736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115" y="3243263"/>
            <a:ext cx="4875530" cy="2547937"/>
          </a:xfrm>
        </p:spPr>
        <p:txBody>
          <a:bodyPr anchor="t"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1455" y="2667000"/>
            <a:ext cx="4603081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006" y="3243263"/>
            <a:ext cx="4875531" cy="2547937"/>
          </a:xfrm>
        </p:spPr>
        <p:txBody>
          <a:bodyPr anchor="t"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80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49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3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4" y="1600200"/>
            <a:ext cx="3548197" cy="1371600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2483" y="609601"/>
            <a:ext cx="5942053" cy="5181600"/>
          </a:xfrm>
        </p:spPr>
        <p:txBody>
          <a:bodyPr anchor="ctr"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114" y="2971800"/>
            <a:ext cx="3548197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01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4" y="1600200"/>
            <a:ext cx="5332612" cy="1371600"/>
          </a:xfrm>
        </p:spPr>
        <p:txBody>
          <a:bodyPr anchor="b">
            <a:normAutofit/>
          </a:bodyPr>
          <a:lstStyle>
            <a:lvl1pPr algn="l">
              <a:defRPr sz="27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1797" y="-18288"/>
            <a:ext cx="3275746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114" y="2971800"/>
            <a:ext cx="5332612" cy="1828800"/>
          </a:xfrm>
        </p:spPr>
        <p:txBody>
          <a:bodyPr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7545" y="5883276"/>
            <a:ext cx="914162" cy="365125"/>
          </a:xfrm>
        </p:spPr>
        <p:txBody>
          <a:bodyPr/>
          <a:lstStyle/>
          <a:p>
            <a:fld id="{12EF78E3-FDA3-4D28-AAA2-0B81F349A39D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115" y="5883276"/>
            <a:ext cx="510407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39815" y="5883276"/>
            <a:ext cx="322483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90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0070C0"/>
            </a:gs>
            <a:gs pos="71000">
              <a:schemeClr val="bg2">
                <a:tint val="100000"/>
                <a:shade val="40000"/>
                <a:satMod val="100000"/>
              </a:schemeClr>
            </a:gs>
            <a:gs pos="100000">
              <a:schemeClr val="bg2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116" y="609600"/>
            <a:ext cx="990341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116" y="2667000"/>
            <a:ext cx="990341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5311" y="5883276"/>
            <a:ext cx="1599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B9B9059-F1D6-41D0-95CF-D21CAA096B3A}" type="datetimeFigureOut">
              <a:rPr lang="en-US" smtClean="0"/>
              <a:pPr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115" y="5883276"/>
            <a:ext cx="7541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1275" y="5883276"/>
            <a:ext cx="551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5FD5434-F838-4DD4-A17B-1CB1A1850D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7540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063" rtl="0" eaLnBrk="1" latinLnBrk="0" hangingPunct="1">
        <a:spcBef>
          <a:spcPct val="0"/>
        </a:spcBef>
        <a:buNone/>
        <a:defRPr sz="3199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999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799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199790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2587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999650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3.xls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2819400"/>
            <a:ext cx="990341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Last Year</a:t>
            </a:r>
            <a:br>
              <a:rPr lang="en-US" b="1" dirty="0" smtClean="0"/>
            </a:br>
            <a:r>
              <a:rPr lang="en-US" b="1" dirty="0" smtClean="0"/>
              <a:t>2022-2023 Budget Performance</a:t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Expenses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$29,785,817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u="sng" dirty="0" smtClean="0"/>
              <a:t>Revenues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$29.784,572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u="sng" dirty="0" smtClean="0"/>
              <a:t>Difference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$(1,245)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83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812" y="0"/>
            <a:ext cx="7736851" cy="284186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812" y="2841866"/>
            <a:ext cx="7736851" cy="401613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35137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347228"/>
              </p:ext>
            </p:extLst>
          </p:nvPr>
        </p:nvGraphicFramePr>
        <p:xfrm>
          <a:off x="0" y="0"/>
          <a:ext cx="54483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1978761"/>
              </p:ext>
            </p:extLst>
          </p:nvPr>
        </p:nvGraphicFramePr>
        <p:xfrm>
          <a:off x="0" y="3733800"/>
          <a:ext cx="5438775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453536"/>
              </p:ext>
            </p:extLst>
          </p:nvPr>
        </p:nvGraphicFramePr>
        <p:xfrm>
          <a:off x="6740525" y="0"/>
          <a:ext cx="54483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6743448"/>
              </p:ext>
            </p:extLst>
          </p:nvPr>
        </p:nvGraphicFramePr>
        <p:xfrm>
          <a:off x="6745287" y="3714750"/>
          <a:ext cx="5438775" cy="314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8547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21" y="1066800"/>
            <a:ext cx="11947182" cy="57024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9012" y="228600"/>
            <a:ext cx="9903418" cy="762000"/>
          </a:xfrm>
        </p:spPr>
        <p:txBody>
          <a:bodyPr/>
          <a:lstStyle/>
          <a:p>
            <a:r>
              <a:rPr lang="en-US" b="1" dirty="0" smtClean="0"/>
              <a:t>The importance of a healthy Fund balance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1668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50556" y="609601"/>
            <a:ext cx="8673963" cy="1600199"/>
          </a:xfrm>
        </p:spPr>
        <p:txBody>
          <a:bodyPr/>
          <a:lstStyle/>
          <a:p>
            <a:pPr algn="ctr"/>
            <a:r>
              <a:rPr lang="en-US" dirty="0" smtClean="0"/>
              <a:t>Coming attractions 2024-2025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50556" y="2362200"/>
            <a:ext cx="8673963" cy="3429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ESSER 3 Funded salary Positions of $360,000 will be done</a:t>
            </a:r>
          </a:p>
          <a:p>
            <a:r>
              <a:rPr lang="en-US" dirty="0" smtClean="0"/>
              <a:t>Meaning:  The 2024-25 Budget can not support these positions any longer or the equivalent of other positions in this amount will have to be reduced or the 2024-2025 budget will not balance.</a:t>
            </a:r>
          </a:p>
          <a:p>
            <a:endParaRPr lang="en-US" dirty="0"/>
          </a:p>
          <a:p>
            <a:r>
              <a:rPr lang="en-US" dirty="0" smtClean="0"/>
              <a:t>Salary positions are </a:t>
            </a:r>
            <a:r>
              <a:rPr lang="en-US" u="sng" dirty="0" smtClean="0"/>
              <a:t>compounded expenses</a:t>
            </a:r>
          </a:p>
          <a:p>
            <a:endParaRPr lang="en-US" dirty="0"/>
          </a:p>
          <a:p>
            <a:r>
              <a:rPr lang="en-US" dirty="0"/>
              <a:t>Anything New, any added percentage increase for any annual item, </a:t>
            </a:r>
            <a:r>
              <a:rPr lang="en-US" b="1" u="sng" dirty="0"/>
              <a:t>increases the budget by that amount forever </a:t>
            </a:r>
            <a:r>
              <a:rPr lang="en-US" dirty="0"/>
              <a:t>unless an ongoing annual budget reduction is made in the same amount.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2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3" y="609600"/>
            <a:ext cx="975106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Budget summary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812" y="1676400"/>
            <a:ext cx="11201400" cy="48768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b="1" dirty="0" smtClean="0"/>
              <a:t>Property taxes going down (.64%)</a:t>
            </a:r>
          </a:p>
          <a:p>
            <a:endParaRPr lang="en-US" b="1" dirty="0" smtClean="0"/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Tax Mill Rate per 1000 of property value going down ($0.85) per 1000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Property Valuation going up 17.1%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Student Enrollment going up 22 FTE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Open Enrollment Student Count net Minus (18) FTE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2023-2024 Budget is Balanced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District’s Fiscal House is in Order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63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1"/>
            <a:ext cx="12188825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703" y="152400"/>
            <a:ext cx="9903418" cy="1371600"/>
          </a:xfrm>
        </p:spPr>
        <p:txBody>
          <a:bodyPr/>
          <a:lstStyle/>
          <a:p>
            <a:pPr algn="ctr"/>
            <a:r>
              <a:rPr lang="en-US" b="1" dirty="0" smtClean="0"/>
              <a:t>2023-2024 Projected Taxes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4048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612" y="3886200"/>
            <a:ext cx="7391400" cy="29718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12" y="304800"/>
            <a:ext cx="112776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12188825" cy="5297598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6676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86727"/>
            <a:ext cx="12188825" cy="428454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12" y="5418992"/>
            <a:ext cx="1328936" cy="144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702" y="152400"/>
            <a:ext cx="9903418" cy="914400"/>
          </a:xfrm>
        </p:spPr>
        <p:txBody>
          <a:bodyPr/>
          <a:lstStyle/>
          <a:p>
            <a:pPr algn="ctr"/>
            <a:r>
              <a:rPr lang="en-US" b="1" dirty="0" smtClean="0"/>
              <a:t>Historical Pupil Head Count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862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8054206"/>
              </p:ext>
            </p:extLst>
          </p:nvPr>
        </p:nvGraphicFramePr>
        <p:xfrm>
          <a:off x="760412" y="152400"/>
          <a:ext cx="4676775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887272"/>
              </p:ext>
            </p:extLst>
          </p:nvPr>
        </p:nvGraphicFramePr>
        <p:xfrm>
          <a:off x="6246812" y="209550"/>
          <a:ext cx="4953000" cy="28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038050"/>
              </p:ext>
            </p:extLst>
          </p:nvPr>
        </p:nvGraphicFramePr>
        <p:xfrm>
          <a:off x="1901823" y="3200400"/>
          <a:ext cx="83820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8760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13244" y="5486400"/>
            <a:ext cx="7159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/>
              <a:t>Fund 10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$</a:t>
            </a:r>
            <a:r>
              <a:rPr lang="en-US" b="1" dirty="0" smtClean="0"/>
              <a:t>28,665,997    </a:t>
            </a:r>
            <a:r>
              <a:rPr lang="en-US" b="1" dirty="0"/>
              <a:t>Revenues</a:t>
            </a:r>
            <a:br>
              <a:rPr lang="en-US" b="1" dirty="0"/>
            </a:br>
            <a:r>
              <a:rPr lang="en-US" b="1" dirty="0"/>
              <a:t>$</a:t>
            </a:r>
            <a:r>
              <a:rPr lang="en-US" b="1" dirty="0" smtClean="0"/>
              <a:t>28,665,997   Expenses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07" y="304800"/>
            <a:ext cx="10360501" cy="6604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/>
              <a:t>2023-2024 </a:t>
            </a:r>
            <a:br>
              <a:rPr lang="en-US" sz="2400" b="1" dirty="0" smtClean="0"/>
            </a:br>
            <a:r>
              <a:rPr lang="en-US" sz="2400" b="1" dirty="0" smtClean="0"/>
              <a:t>is a</a:t>
            </a:r>
            <a:br>
              <a:rPr lang="en-US" sz="2400" b="1" dirty="0" smtClean="0"/>
            </a:br>
            <a:r>
              <a:rPr lang="en-US" sz="2400" b="1" dirty="0" smtClean="0"/>
              <a:t>Balanced Budget</a:t>
            </a:r>
            <a:endParaRPr lang="en-US" sz="24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335113"/>
              </p:ext>
            </p:extLst>
          </p:nvPr>
        </p:nvGraphicFramePr>
        <p:xfrm>
          <a:off x="3268897" y="1330877"/>
          <a:ext cx="5648325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Worksheet" r:id="rId4" imgW="5648219" imgH="4038613" progId="Excel.Sheet.12">
                  <p:embed/>
                </p:oleObj>
              </mc:Choice>
              <mc:Fallback>
                <p:oleObj name="Worksheet" r:id="rId4" imgW="5648219" imgH="403861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68897" y="1330877"/>
                        <a:ext cx="5648325" cy="4038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876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93" y="0"/>
            <a:ext cx="1024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158" y="0"/>
            <a:ext cx="7524508" cy="6858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00291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2920</TotalTime>
  <Words>278</Words>
  <Application>Microsoft Office PowerPoint</Application>
  <PresentationFormat>Custom</PresentationFormat>
  <Paragraphs>50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Cambria</vt:lpstr>
      <vt:lpstr>Century Gothic</vt:lpstr>
      <vt:lpstr>Mesh</vt:lpstr>
      <vt:lpstr>Worksheet</vt:lpstr>
      <vt:lpstr>Last Year 2022-2023 Budget Performance  Expenses $29,785,817  Revenues $29.784,572  Difference $(1,245) </vt:lpstr>
      <vt:lpstr>2023-2024 Projected Taxes</vt:lpstr>
      <vt:lpstr>PowerPoint Presentation</vt:lpstr>
      <vt:lpstr>PowerPoint Presentation</vt:lpstr>
      <vt:lpstr>Historical Pupil Head Count</vt:lpstr>
      <vt:lpstr>PowerPoint Presentation</vt:lpstr>
      <vt:lpstr>2023-2024  is a Balanced Budget</vt:lpstr>
      <vt:lpstr>PowerPoint Presentation</vt:lpstr>
      <vt:lpstr>PowerPoint Presentation</vt:lpstr>
      <vt:lpstr>PowerPoint Presentation</vt:lpstr>
      <vt:lpstr>PowerPoint Presentation</vt:lpstr>
      <vt:lpstr>The importance of a healthy Fund balance</vt:lpstr>
      <vt:lpstr>Coming attractions 2024-2025</vt:lpstr>
      <vt:lpstr>Budget summary</vt:lpstr>
    </vt:vector>
  </TitlesOfParts>
  <Company>Waupaca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Carl Hayek</dc:creator>
  <cp:lastModifiedBy>Carol Makuski</cp:lastModifiedBy>
  <cp:revision>345</cp:revision>
  <cp:lastPrinted>2023-09-28T13:53:14Z</cp:lastPrinted>
  <dcterms:created xsi:type="dcterms:W3CDTF">2022-09-16T15:25:39Z</dcterms:created>
  <dcterms:modified xsi:type="dcterms:W3CDTF">2023-11-17T19:23:27Z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